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4"/>
  </p:notesMasterIdLst>
  <p:handoutMasterIdLst>
    <p:handoutMasterId r:id="rId15"/>
  </p:handoutMasterIdLst>
  <p:sldIdLst>
    <p:sldId id="295" r:id="rId2"/>
    <p:sldId id="297" r:id="rId3"/>
    <p:sldId id="290" r:id="rId4"/>
    <p:sldId id="305" r:id="rId5"/>
    <p:sldId id="298" r:id="rId6"/>
    <p:sldId id="307" r:id="rId7"/>
    <p:sldId id="310" r:id="rId8"/>
    <p:sldId id="299" r:id="rId9"/>
    <p:sldId id="308" r:id="rId10"/>
    <p:sldId id="300" r:id="rId11"/>
    <p:sldId id="303" r:id="rId12"/>
    <p:sldId id="302" r:id="rId13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BEB5E4-76F6-4956-9695-AE7A01945AFD}" v="17" dt="2021-09-25T11:25:04.498"/>
    <p1510:client id="{28FA992D-4B9E-4191-A72F-BD8FA71295B0}" v="4" dt="2021-09-25T11:21:14.687"/>
    <p1510:client id="{2E6397F4-1B41-47DD-9C64-F5908071A93E}" v="576" dt="2021-09-25T11:50:09.636"/>
    <p1510:client id="{71373AE5-576D-43BA-9CB0-DAA2AD581DAF}" v="4" dt="2021-09-25T11:38:02.500"/>
    <p1510:client id="{A13AC558-1903-48CD-822F-CB6E6CCEDB2D}" v="408" dt="2021-09-25T11:54:04.190"/>
    <p1510:client id="{B623C695-6F93-44A3-BF1A-FC3D2B1C55FB}" v="1" dt="2021-09-26T11:40:26.157"/>
    <p1510:client id="{B75DEF99-F703-49B8-8F3D-D50D0BD6F529}" v="71" dt="2021-09-25T11:06:11.498"/>
    <p1510:client id="{BF89B2FD-4B65-47FE-9F47-F09728343BBF}" v="285" dt="2021-09-25T11:50:39.576"/>
    <p1510:client id="{CE4498F0-F59F-4D26-B14F-E0D6C255B6B4}" v="168" dt="2021-09-25T11:47:25.215"/>
    <p1510:client id="{FB2AA776-BB7A-4B41-A101-5496360847F6}" v="2" dt="2021-09-25T11:33:33.203"/>
  </p1510:revLst>
</p1510:revInfo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F10F0C7-61A3-4DC7-A479-B53FC6F4CB26}" type="datetime1">
              <a:rPr lang="ko-KR" alt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2021-09-26</a:t>
            </a:fld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‹#›</a:t>
            </a:fld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2AFB0973-66AA-4C0E-BE07-29B01499F15F}" type="datetime1">
              <a:rPr lang="ko-KR" altLang="en-US" smtClean="0"/>
              <a:pPr/>
              <a:t>2021-09-26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6F8A8E-0A79-4386-8C22-468E2FBE9C9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C9F714C-7695-4618-A7E8-824F29D06196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6239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115044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1370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46357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85988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A706B3-5621-44CB-9D2C-34A55B52944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13E36A1-B6B2-4016-BF26-24588D934DE2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11341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99792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A706B3-5621-44CB-9D2C-34A55B52944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13E36A1-B6B2-4016-BF26-24588D934DE2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81706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A706B3-5621-44CB-9D2C-34A55B52944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13E36A1-B6B2-4016-BF26-24588D934DE2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794485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39057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6C500-14F6-4E0E-897A-F18C3823C9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FB5E22F-CACD-40CD-804D-D7ACA4542A21}" type="datetime1">
              <a:rPr lang="ko-KR" altLang="en-US" noProof="0" smtClean="0"/>
              <a:t>2021-09-26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59445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" noProof="0">
                <a:latin typeface="Meiryo UI" panose="020B0604030504040204" pitchFamily="50" charset="-128"/>
                <a:ea typeface="Meiryo UI" panose="020B0604030504040204" pitchFamily="50" charset="-128"/>
              </a:rPr>
              <a:t>부제목</a:t>
            </a: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" noProof="0"/>
              <a:t>제목</a:t>
            </a: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3" name="직각 삼각형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1" name="타원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제목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직각 삼각형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>
                <a:latin typeface="Malgun Gothic" panose="020B0503020000020004" pitchFamily="50" charset="-127"/>
                <a:ea typeface="Malgun Gothic" panose="020B0503020000020004" pitchFamily="50" charset="-127"/>
              </a:endParaRPr>
            </a:p>
          </p:txBody>
        </p:sp>
        <p:sp>
          <p:nvSpPr>
            <p:cNvPr id="54" name="직각 삼각형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>
                <a:latin typeface="Malgun Gothic" panose="020B0503020000020004" pitchFamily="50" charset="-127"/>
                <a:ea typeface="Malgun Gothic" panose="020B0503020000020004" pitchFamily="50" charset="-127"/>
              </a:endParaRPr>
            </a:p>
          </p:txBody>
        </p:sp>
      </p:grpSp>
      <p:cxnSp>
        <p:nvCxnSpPr>
          <p:cNvPr id="56" name="직선 연결선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타원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개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200" b="1" i="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20" name="타원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4" name="직각 삼각형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5" name="그림 개체 틀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cxnSp>
        <p:nvCxnSpPr>
          <p:cNvPr id="26" name="직선 연결선(S)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81C832B0-B53E-479D-B166-0DAA68B958BE}" type="datetime1">
              <a:rPr lang="ko-KR" altLang="en-US" smtClean="0"/>
              <a:t>2021-09-26</a:t>
            </a:fld>
            <a:endParaRPr lang="en-US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>
            <a:normAutofit/>
          </a:bodyPr>
          <a:lstStyle>
            <a:lvl1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직각 삼각형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>
                <a:latin typeface="Malgun Gothic" panose="020B0503020000020004" pitchFamily="50" charset="-127"/>
                <a:ea typeface="Malgun Gothic" panose="020B0503020000020004" pitchFamily="50" charset="-127"/>
              </a:endParaRPr>
            </a:p>
          </p:txBody>
        </p:sp>
        <p:sp>
          <p:nvSpPr>
            <p:cNvPr id="28" name="직각 삼각형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>
                <a:latin typeface="Malgun Gothic" panose="020B0503020000020004" pitchFamily="50" charset="-127"/>
                <a:ea typeface="Malgun Gothic" panose="020B0503020000020004" pitchFamily="50" charset="-127"/>
              </a:endParaRPr>
            </a:p>
          </p:txBody>
        </p:sp>
      </p:grpSp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35207"/>
          </a:xfrm>
          <a:noFill/>
        </p:spPr>
        <p:txBody>
          <a:bodyPr lIns="91440" rIns="91440" rtlCol="0" anchor="ctr">
            <a:noAutofit/>
          </a:bodyPr>
          <a:lstStyle>
            <a:lvl1pPr marL="0" indent="0" algn="l">
              <a:lnSpc>
                <a:spcPct val="150000"/>
              </a:lnSpc>
              <a:buNone/>
              <a:defRPr sz="1700" b="1" i="0" cap="all" spc="150" baseline="0">
                <a:solidFill>
                  <a:schemeClr val="accent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35207"/>
          </a:xfrm>
          <a:noFill/>
        </p:spPr>
        <p:txBody>
          <a:bodyPr lIns="91440" rIns="91440" rtlCol="0" anchor="ctr">
            <a:noAutofit/>
          </a:bodyPr>
          <a:lstStyle>
            <a:lvl1pPr marL="0" indent="0" algn="l">
              <a:lnSpc>
                <a:spcPct val="150000"/>
              </a:lnSpc>
              <a:buNone/>
              <a:defRPr sz="1700" b="1" i="0" cap="all" spc="150" baseline="0">
                <a:solidFill>
                  <a:schemeClr val="accent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7" name="타원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cxnSp>
        <p:nvCxnSpPr>
          <p:cNvPr id="31" name="직선 연결선(S)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807ACA7-A6D5-4EEE-80C4-B5EB318AC33B}" type="datetime1">
              <a:rPr lang="ko-KR" altLang="en-US" smtClean="0"/>
              <a:t>2021-09-26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spcBef>
                <a:spcPts val="600"/>
              </a:spcBef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</a:lstStyle>
          <a:p>
            <a:pPr lvl="0" rtl="0"/>
            <a:r>
              <a:rPr lang="ko" noProof="0"/>
              <a:t>마스터 텍스트 스타일을 편집하려면</a:t>
            </a:r>
            <a:br>
              <a:rPr lang="en-US" altLang="ko" noProof="0"/>
            </a:br>
            <a:r>
              <a:rPr lang="ko" noProof="0"/>
              <a:t>클릭하세요.</a:t>
            </a:r>
          </a:p>
          <a:p>
            <a:pPr lvl="1" rtl="0"/>
            <a:r>
              <a:rPr lang="ko" noProof="0"/>
              <a:t>둘째 수준</a:t>
            </a:r>
          </a:p>
        </p:txBody>
      </p:sp>
      <p:sp>
        <p:nvSpPr>
          <p:cNvPr id="23" name="내용 개체 틀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spcBef>
                <a:spcPts val="600"/>
              </a:spcBef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</a:lstStyle>
          <a:p>
            <a:pPr lvl="0" rtl="0"/>
            <a:r>
              <a:rPr lang="ko" noProof="0"/>
              <a:t>마스터 텍스트 스타일을 편집하려면</a:t>
            </a:r>
            <a:br>
              <a:rPr lang="en-US" altLang="ko" noProof="0"/>
            </a:br>
            <a:r>
              <a:rPr lang="ko" noProof="0"/>
              <a:t>클릭하세요.</a:t>
            </a:r>
          </a:p>
          <a:p>
            <a:pPr lvl="1" rtl="0"/>
            <a:r>
              <a:rPr lang="ko" noProof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 및 캡션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5ED7279-CBE2-4B11-9CE4-E367C0FB956D}" type="datetime1">
              <a:rPr lang="ko-KR" altLang="en-US" smtClean="0"/>
              <a:t>2021-09-26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01C5171-9AA6-4410-B9A3-38927CFFA3AC}" type="datetime1">
              <a:rPr lang="ko-KR" altLang="en-US" smtClean="0"/>
              <a:t>2021-09-26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vrchat.com/docs/choosing-your-sdk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vrchat.com/docs/what-is-udon" TargetMode="External"/><Relationship Id="rId4" Type="http://schemas.openxmlformats.org/officeDocument/2006/relationships/hyperlink" Target="https://docs.vrchat.com/docs/current-unity-version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afety.skku.edu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ssetstore.unity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그림 개체 틀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 rtlCol="0">
            <a:normAutofit fontScale="92500"/>
          </a:bodyPr>
          <a:lstStyle/>
          <a:p>
            <a:pPr rtl="0"/>
            <a:r>
              <a:rPr lang="en-US" altLang="ko"/>
              <a:t>Team5</a:t>
            </a:r>
            <a:r>
              <a:rPr lang="ko-KR" altLang="en-US"/>
              <a:t> </a:t>
            </a:r>
            <a:r>
              <a:rPr lang="en-US" altLang="ko-KR"/>
              <a:t>: </a:t>
            </a:r>
            <a:r>
              <a:rPr lang="en-US" altLang="ko"/>
              <a:t>Laboratory safety education system</a:t>
            </a:r>
            <a:endParaRPr lang="ko"/>
          </a:p>
        </p:txBody>
      </p:sp>
      <p:sp>
        <p:nvSpPr>
          <p:cNvPr id="22" name="제목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sz="5400"/>
              <a:t>Software engineering</a:t>
            </a:r>
            <a:br>
              <a:rPr lang="en-US" altLang="ko" sz="5400"/>
            </a:br>
            <a:r>
              <a:rPr lang="en-US" altLang="ko" sz="5400"/>
              <a:t>-team project</a:t>
            </a:r>
            <a:endParaRPr lang="ko" sz="5400"/>
          </a:p>
        </p:txBody>
      </p:sp>
      <p:cxnSp>
        <p:nvCxnSpPr>
          <p:cNvPr id="24" name="직선 연결선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(S)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타원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9" name="제목 21">
            <a:extLst>
              <a:ext uri="{FF2B5EF4-FFF2-40B4-BE49-F238E27FC236}">
                <a16:creationId xmlns:a16="http://schemas.microsoft.com/office/drawing/2014/main" id="{31649EFC-3B11-44D9-BFF7-8FE09C8C4DB9}"/>
              </a:ext>
            </a:extLst>
          </p:cNvPr>
          <p:cNvSpPr txBox="1">
            <a:spLocks/>
          </p:cNvSpPr>
          <p:nvPr/>
        </p:nvSpPr>
        <p:spPr>
          <a:xfrm>
            <a:off x="9025063" y="6121760"/>
            <a:ext cx="2474052" cy="4191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3800" b="1" i="0" kern="1200" spc="150" baseline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  <a:cs typeface="+mj-cs"/>
              </a:defRPr>
            </a:lvl1pPr>
          </a:lstStyle>
          <a:p>
            <a:r>
              <a:rPr lang="ko-KR" altLang="en-US" sz="1000"/>
              <a:t>한영진</a:t>
            </a:r>
            <a:r>
              <a:rPr lang="en-US" altLang="ko-KR" sz="1000"/>
              <a:t>	</a:t>
            </a:r>
            <a:r>
              <a:rPr lang="ko-KR" altLang="en-US" sz="1000"/>
              <a:t>손병호</a:t>
            </a:r>
            <a:r>
              <a:rPr lang="en-US" altLang="ko-KR" sz="1000"/>
              <a:t>	</a:t>
            </a:r>
            <a:r>
              <a:rPr lang="ko-KR" altLang="en-US" sz="1000"/>
              <a:t>김진성</a:t>
            </a:r>
            <a:endParaRPr lang="en-US" altLang="ko-KR" sz="1000"/>
          </a:p>
          <a:p>
            <a:r>
              <a:rPr lang="ko-KR" altLang="en-US" sz="1000"/>
              <a:t>김재윤</a:t>
            </a:r>
            <a:r>
              <a:rPr lang="en-US" altLang="ko-KR" sz="1000"/>
              <a:t>	</a:t>
            </a:r>
            <a:r>
              <a:rPr lang="ko-KR" altLang="en-US" sz="1000"/>
              <a:t>김예준</a:t>
            </a:r>
            <a:r>
              <a:rPr lang="en-US" altLang="ko-KR" sz="1000"/>
              <a:t>	</a:t>
            </a:r>
            <a:r>
              <a:rPr lang="ko-KR" altLang="en-US" sz="1000"/>
              <a:t>강승목</a:t>
            </a:r>
            <a:endParaRPr lang="ko" sz="1000"/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>
                <a:latin typeface="Malgun Gothic"/>
                <a:ea typeface="Malgun Gothic"/>
              </a:rPr>
              <a:t>메타버스에서는 가상 세계의 캐릭터에 자신의 자아의 일부인 페르소나를 투영하게 됩니다</a:t>
            </a:r>
            <a:r>
              <a:rPr lang="en-US" altLang="ko-KR">
                <a:latin typeface="Malgun Gothic"/>
                <a:ea typeface="Malgun Gothic"/>
              </a:rPr>
              <a:t>. </a:t>
            </a:r>
            <a:r>
              <a:rPr lang="ko-KR" altLang="en-US">
                <a:latin typeface="Malgun Gothic"/>
                <a:ea typeface="Malgun Gothic"/>
              </a:rPr>
              <a:t>이렇게 자아를 투영하는 속성 때문에 제 </a:t>
            </a:r>
            <a:r>
              <a:rPr lang="en-US" altLang="ko-KR">
                <a:latin typeface="Malgun Gothic"/>
                <a:ea typeface="Malgun Gothic"/>
              </a:rPr>
              <a:t>3</a:t>
            </a:r>
            <a:r>
              <a:rPr lang="ko-KR" altLang="en-US">
                <a:latin typeface="Malgun Gothic"/>
                <a:ea typeface="Malgun Gothic"/>
              </a:rPr>
              <a:t>자의 입장에서 모니터를 통해 보는 방송</a:t>
            </a:r>
            <a:r>
              <a:rPr lang="en-US" altLang="ko-KR">
                <a:latin typeface="Malgun Gothic"/>
                <a:ea typeface="Malgun Gothic"/>
              </a:rPr>
              <a:t>, </a:t>
            </a:r>
            <a:r>
              <a:rPr lang="ko-KR" altLang="en-US">
                <a:latin typeface="Malgun Gothic"/>
                <a:ea typeface="Malgun Gothic"/>
              </a:rPr>
              <a:t>영화</a:t>
            </a:r>
            <a:r>
              <a:rPr lang="en-US" altLang="ko-KR">
                <a:latin typeface="Malgun Gothic"/>
                <a:ea typeface="Malgun Gothic"/>
              </a:rPr>
              <a:t>, </a:t>
            </a:r>
            <a:r>
              <a:rPr lang="ko-KR" altLang="en-US">
                <a:latin typeface="Malgun Gothic"/>
                <a:ea typeface="Malgun Gothic"/>
              </a:rPr>
              <a:t>정보보다 메타 유니버스에서 자신의 캐릭터가 경험한 일</a:t>
            </a:r>
            <a:r>
              <a:rPr lang="en-US" altLang="ko-KR">
                <a:latin typeface="Malgun Gothic"/>
                <a:ea typeface="Malgun Gothic"/>
              </a:rPr>
              <a:t>, </a:t>
            </a:r>
            <a:r>
              <a:rPr lang="ko-KR" altLang="en-US">
                <a:latin typeface="Malgun Gothic"/>
                <a:ea typeface="Malgun Gothic"/>
              </a:rPr>
              <a:t>다른 캐릭터와의 상호작용 등에 더 몰입하고 의미를 둘 수 있습니다</a:t>
            </a:r>
            <a:r>
              <a:rPr lang="en-US" altLang="ko-KR">
                <a:latin typeface="Malgun Gothic"/>
                <a:ea typeface="Malgun Gothic"/>
              </a:rPr>
              <a:t>. </a:t>
            </a:r>
            <a:endParaRPr lang="en-US" altLang="ko-KR"/>
          </a:p>
          <a:p>
            <a:r>
              <a:rPr lang="ko-KR" altLang="en-US">
                <a:latin typeface="Malgun Gothic"/>
                <a:ea typeface="Malgun Gothic"/>
              </a:rPr>
              <a:t>이런 점에서 착안해 메타버스 플랫폼인 </a:t>
            </a:r>
            <a:r>
              <a:rPr lang="en-US" altLang="ko-KR" err="1">
                <a:latin typeface="Malgun Gothic"/>
                <a:ea typeface="Malgun Gothic"/>
              </a:rPr>
              <a:t>VRChat</a:t>
            </a:r>
            <a:r>
              <a:rPr lang="ko-KR" altLang="en-US">
                <a:latin typeface="Malgun Gothic"/>
                <a:ea typeface="Malgun Gothic"/>
              </a:rPr>
              <a:t>에서 실험실 안전교육 환경을 구현해 다음과 같은 효과를 얻고자 합니다</a:t>
            </a:r>
            <a:r>
              <a:rPr lang="en-US" altLang="ko-KR">
                <a:latin typeface="Malgun Gothic"/>
                <a:ea typeface="Malgun Gothic"/>
              </a:rPr>
              <a:t>. </a:t>
            </a:r>
            <a:r>
              <a:rPr lang="ko-KR" altLang="en-US">
                <a:latin typeface="Malgun Gothic"/>
                <a:ea typeface="Malgun Gothic"/>
              </a:rPr>
              <a:t>제</a:t>
            </a:r>
            <a:r>
              <a:rPr lang="en-US" altLang="ko-KR">
                <a:latin typeface="Malgun Gothic"/>
                <a:ea typeface="Malgun Gothic"/>
              </a:rPr>
              <a:t>3</a:t>
            </a:r>
            <a:r>
              <a:rPr lang="ko-KR" altLang="en-US">
                <a:latin typeface="Malgun Gothic"/>
                <a:ea typeface="Malgun Gothic"/>
              </a:rPr>
              <a:t>자의 입장에서 안전교육을 학습하지 않고 자신이 직접 본인의 캐릭터로 실험실 상황에 몰입해 위험상황을 체험하고 경험하며 학습할 수 있습니다</a:t>
            </a:r>
            <a:r>
              <a:rPr lang="en-US" altLang="ko-KR">
                <a:latin typeface="Malgun Gothic"/>
                <a:ea typeface="Malgun Gothic"/>
              </a:rPr>
              <a:t>. </a:t>
            </a:r>
            <a:r>
              <a:rPr lang="ko-KR" altLang="en-US">
                <a:latin typeface="Malgun Gothic"/>
                <a:ea typeface="Malgun Gothic"/>
              </a:rPr>
              <a:t>이런 몰입은 학습 능률을 올려주고 안전교육에 대한 반감을 줄여줄 수 있는 기대효과가 있습니다</a:t>
            </a:r>
            <a:r>
              <a:rPr lang="en-US" altLang="ko-KR">
                <a:latin typeface="Malgun Gothic"/>
                <a:ea typeface="Malgun Gothic"/>
              </a:rPr>
              <a:t>. </a:t>
            </a:r>
            <a:r>
              <a:rPr lang="ko-KR" altLang="en-US">
                <a:latin typeface="Malgun Gothic"/>
                <a:ea typeface="Malgun Gothic"/>
              </a:rPr>
              <a:t>또한 새로운 체크 시스템 도입으로 안전교육을 </a:t>
            </a:r>
            <a:r>
              <a:rPr lang="en-US" altLang="ko-KR">
                <a:latin typeface="Malgun Gothic"/>
                <a:ea typeface="Malgun Gothic"/>
              </a:rPr>
              <a:t>skip</a:t>
            </a:r>
            <a:r>
              <a:rPr lang="ko-KR" altLang="en-US">
                <a:latin typeface="Malgun Gothic"/>
                <a:ea typeface="Malgun Gothic"/>
              </a:rPr>
              <a:t>하는 부정행위가 발생할 확률이 낮아질 것으로 예상됩니다</a:t>
            </a:r>
            <a:r>
              <a:rPr lang="en-US" altLang="ko-KR">
                <a:latin typeface="Malgun Gothic"/>
                <a:ea typeface="Malgun Gothic"/>
              </a:rPr>
              <a:t>.</a:t>
            </a:r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/>
              <a:t>4. </a:t>
            </a:r>
            <a:r>
              <a:rPr lang="ko-KR" altLang="en-US"/>
              <a:t>기대효과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5625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Malgun Gothic"/>
                <a:ea typeface="Malgun Gothic"/>
              </a:rPr>
              <a:t>VRChat</a:t>
            </a:r>
            <a:r>
              <a:rPr lang="ko-KR" altLang="en-US">
                <a:latin typeface="Malgun Gothic"/>
                <a:ea typeface="Malgun Gothic"/>
              </a:rPr>
              <a:t> </a:t>
            </a:r>
            <a:r>
              <a:rPr lang="en-US">
                <a:latin typeface="Malgun Gothic"/>
                <a:ea typeface="Malgun Gothic"/>
              </a:rPr>
              <a:t>SDK3 – Worlds, Avatars </a:t>
            </a:r>
            <a:r>
              <a:rPr lang="en-US">
                <a:latin typeface="Malgun Gothic"/>
                <a:ea typeface="Malgun Gothic"/>
                <a:hlinkClick r:id="rId3"/>
              </a:rPr>
              <a:t>Choosing your SDK (vrchat.com)</a:t>
            </a:r>
            <a:endParaRPr lang="ko" altLang="en-US">
              <a:latin typeface="Malgun Gothic"/>
              <a:ea typeface="Malgun Gothic"/>
            </a:endParaRPr>
          </a:p>
          <a:p>
            <a:r>
              <a:rPr lang="en-US">
                <a:latin typeface="Malgun Gothic"/>
                <a:ea typeface="Malgun Gothic"/>
              </a:rPr>
              <a:t>Unity 2019.4.30f1 </a:t>
            </a:r>
            <a:r>
              <a:rPr lang="en-US">
                <a:latin typeface="Malgun Gothic"/>
                <a:ea typeface="Malgun Gothic"/>
                <a:hlinkClick r:id="rId4"/>
              </a:rPr>
              <a:t>Currently Supported Unity Version (vrchat.com)</a:t>
            </a:r>
            <a:endParaRPr lang="en-US"/>
          </a:p>
          <a:p>
            <a:r>
              <a:rPr lang="en-US" altLang="ko" err="1">
                <a:latin typeface="Malgun Gothic"/>
                <a:ea typeface="Malgun Gothic"/>
              </a:rPr>
              <a:t>Udon</a:t>
            </a:r>
            <a:r>
              <a:rPr lang="en-US" altLang="ko">
                <a:latin typeface="Malgun Gothic"/>
                <a:ea typeface="Malgun Gothic"/>
              </a:rPr>
              <a:t> </a:t>
            </a:r>
            <a:r>
              <a:rPr lang="en-US" altLang="ko-KR">
                <a:latin typeface="Malgun Gothic"/>
                <a:ea typeface="Malgun Gothic"/>
                <a:hlinkClick r:id="rId5"/>
              </a:rPr>
              <a:t>What is Udon? (vrchat.com)</a:t>
            </a:r>
            <a:endParaRPr lang="ko-KR" altLang="en-US">
              <a:latin typeface="Malgun Gothic"/>
              <a:ea typeface="Malgun Gothic"/>
            </a:endParaRPr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/>
              <a:t>5. </a:t>
            </a:r>
            <a:r>
              <a:rPr lang="ko-KR" altLang="en-US"/>
              <a:t>개발환경</a:t>
            </a:r>
            <a:r>
              <a:rPr lang="en-US" altLang="ko-KR"/>
              <a:t>, </a:t>
            </a:r>
            <a:r>
              <a:rPr lang="ko-KR" altLang="en-US"/>
              <a:t>사용 툴</a:t>
            </a:r>
            <a:r>
              <a:rPr lang="en-US" altLang="ko-KR"/>
              <a:t>, </a:t>
            </a:r>
            <a:r>
              <a:rPr lang="ko-KR" altLang="en-US"/>
              <a:t>참고자료 </a:t>
            </a:r>
            <a:r>
              <a:rPr lang="en-US" altLang="ko-KR"/>
              <a:t>- </a:t>
            </a:r>
            <a:r>
              <a:rPr lang="ko-KR" altLang="en-US"/>
              <a:t>개발환경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33517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ja-JP" err="1">
                <a:latin typeface="Malgun Gothic"/>
                <a:ea typeface="Malgun Gothic"/>
              </a:rPr>
              <a:t>성균관대학교</a:t>
            </a:r>
            <a:r>
              <a:rPr lang="en-US" altLang="ja-JP">
                <a:latin typeface="Malgun Gothic"/>
                <a:ea typeface="Malgun Gothic"/>
              </a:rPr>
              <a:t> </a:t>
            </a:r>
            <a:r>
              <a:rPr lang="en-US" altLang="ja-JP" err="1">
                <a:latin typeface="Malgun Gothic"/>
                <a:ea typeface="Malgun Gothic"/>
              </a:rPr>
              <a:t>연구실</a:t>
            </a:r>
            <a:r>
              <a:rPr lang="en-US" altLang="ja-JP">
                <a:latin typeface="Malgun Gothic"/>
                <a:ea typeface="Malgun Gothic"/>
              </a:rPr>
              <a:t> </a:t>
            </a:r>
            <a:r>
              <a:rPr lang="en-US" altLang="ja-JP" err="1">
                <a:latin typeface="Malgun Gothic"/>
                <a:ea typeface="Malgun Gothic"/>
              </a:rPr>
              <a:t>안전관리</a:t>
            </a:r>
            <a:r>
              <a:rPr lang="en-US" altLang="ja-JP">
                <a:latin typeface="Malgun Gothic"/>
                <a:ea typeface="Malgun Gothic"/>
              </a:rPr>
              <a:t> </a:t>
            </a:r>
            <a:r>
              <a:rPr lang="en-US" altLang="ja-JP" err="1">
                <a:latin typeface="Malgun Gothic"/>
                <a:ea typeface="Malgun Gothic"/>
              </a:rPr>
              <a:t>시스템</a:t>
            </a:r>
            <a:endParaRPr lang="en-US" altLang="ja-JP">
              <a:latin typeface="Malgun Gothic"/>
              <a:ea typeface="Malgun Gothic"/>
            </a:endParaRPr>
          </a:p>
          <a:p>
            <a:pPr lvl="1" indent="0">
              <a:buNone/>
            </a:pPr>
            <a:r>
              <a:rPr lang="ko-KR" altLang="en-US">
                <a:latin typeface="Malgun Gothic"/>
                <a:ea typeface="Malgun Gothic"/>
                <a:hlinkClick r:id="rId3"/>
              </a:rPr>
              <a:t>성균관대</a:t>
            </a:r>
            <a:r>
              <a:rPr lang="en-US">
                <a:latin typeface="Malgun Gothic"/>
                <a:ea typeface="Malgun Gothic"/>
                <a:hlinkClick r:id="rId3"/>
              </a:rPr>
              <a:t>-연구실안전관리시스템 (https://safety.skku.edu)</a:t>
            </a:r>
            <a:endParaRPr lang="en-US">
              <a:latin typeface="Malgun Gothic"/>
              <a:ea typeface="Malgun Gothic"/>
            </a:endParaRPr>
          </a:p>
          <a:p>
            <a:r>
              <a:rPr lang="en-US" altLang="ja-JP" err="1">
                <a:latin typeface="Malgun Gothic"/>
                <a:ea typeface="Malgun Gothic"/>
              </a:rPr>
              <a:t>유니티</a:t>
            </a:r>
            <a:r>
              <a:rPr lang="en-US" altLang="ja-JP">
                <a:latin typeface="Malgun Gothic"/>
                <a:ea typeface="Malgun Gothic"/>
              </a:rPr>
              <a:t> </a:t>
            </a:r>
            <a:r>
              <a:rPr lang="en-US" altLang="ja-JP" err="1">
                <a:latin typeface="Malgun Gothic"/>
                <a:ea typeface="Malgun Gothic"/>
              </a:rPr>
              <a:t>에셋</a:t>
            </a:r>
            <a:r>
              <a:rPr lang="en-US" altLang="ja-JP">
                <a:latin typeface="Malgun Gothic"/>
                <a:ea typeface="Malgun Gothic"/>
              </a:rPr>
              <a:t> </a:t>
            </a:r>
            <a:r>
              <a:rPr lang="en-US" altLang="ja-JP" err="1">
                <a:latin typeface="Malgun Gothic"/>
                <a:ea typeface="Malgun Gothic"/>
              </a:rPr>
              <a:t>스토어</a:t>
            </a:r>
            <a:endParaRPr lang="en-US" altLang="ja-JP">
              <a:latin typeface="Malgun Gothic"/>
              <a:ea typeface="Malgun Gothic"/>
            </a:endParaRPr>
          </a:p>
          <a:p>
            <a:pPr lvl="1" indent="0">
              <a:buNone/>
            </a:pPr>
            <a:r>
              <a:rPr lang="en-US">
                <a:latin typeface="Malgun Gothic"/>
                <a:ea typeface="Malgun Gothic"/>
                <a:hlinkClick r:id="rId4"/>
              </a:rPr>
              <a:t>Unity Asset Store - The Best Assets for Game Making (https://</a:t>
            </a:r>
            <a:r>
              <a:rPr lang="en-US" altLang="ko-KR">
                <a:latin typeface="Malgun Gothic"/>
                <a:ea typeface="Malgun Gothic"/>
                <a:hlinkClick r:id="rId4"/>
              </a:rPr>
              <a:t>assetstore.unity.com)</a:t>
            </a:r>
            <a:endParaRPr lang="ko-KR" altLang="en-US">
              <a:latin typeface="Malgun Gothic"/>
              <a:ea typeface="Malgun Gothic"/>
            </a:endParaRPr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/>
              <a:t>5. </a:t>
            </a:r>
            <a:r>
              <a:rPr lang="ko-KR" altLang="en-US"/>
              <a:t>개발환경</a:t>
            </a:r>
            <a:r>
              <a:rPr lang="en-US" altLang="ko-KR"/>
              <a:t>, </a:t>
            </a:r>
            <a:r>
              <a:rPr lang="ko-KR" altLang="en-US"/>
              <a:t>사용 툴</a:t>
            </a:r>
            <a:r>
              <a:rPr lang="en-US" altLang="ko-KR"/>
              <a:t>, </a:t>
            </a:r>
            <a:r>
              <a:rPr lang="ko-KR" altLang="en-US"/>
              <a:t>참고자료</a:t>
            </a:r>
            <a:r>
              <a:rPr lang="en-US" altLang="ko-KR"/>
              <a:t>	- </a:t>
            </a:r>
            <a:r>
              <a:rPr lang="ko-KR" altLang="en-US"/>
              <a:t>참고자료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77500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/>
          <a:lstStyle/>
          <a:p>
            <a:pPr rtl="0"/>
            <a:r>
              <a:rPr lang="en-US" altLang="ja-JP"/>
              <a:t>1. </a:t>
            </a:r>
            <a:r>
              <a:rPr lang="ko-KR" altLang="en-US"/>
              <a:t>주제 선정 배경</a:t>
            </a:r>
            <a:endParaRPr lang="en-US" altLang="ko-KR"/>
          </a:p>
          <a:p>
            <a:pPr rtl="0"/>
            <a:r>
              <a:rPr lang="en-US" altLang="ja-JP"/>
              <a:t>2. </a:t>
            </a:r>
            <a:r>
              <a:rPr lang="ko-KR" altLang="en-US"/>
              <a:t>구현 예정 기능</a:t>
            </a:r>
            <a:endParaRPr lang="en-US" altLang="ko-KR"/>
          </a:p>
          <a:p>
            <a:pPr rtl="0"/>
            <a:r>
              <a:rPr lang="en-US" altLang="ja-JP"/>
              <a:t>3. </a:t>
            </a:r>
            <a:r>
              <a:rPr lang="ko-KR" altLang="en-US"/>
              <a:t>프로젝트 계획</a:t>
            </a:r>
            <a:endParaRPr lang="en-US" altLang="ko-KR"/>
          </a:p>
          <a:p>
            <a:pPr rtl="0"/>
            <a:r>
              <a:rPr lang="en-US" altLang="ja-JP"/>
              <a:t>4. </a:t>
            </a:r>
            <a:r>
              <a:rPr lang="ko-KR" altLang="en-US"/>
              <a:t>기대효과</a:t>
            </a:r>
            <a:endParaRPr lang="en-US" altLang="ko-KR"/>
          </a:p>
          <a:p>
            <a:pPr rtl="0"/>
            <a:r>
              <a:rPr lang="en-US" altLang="ko-KR"/>
              <a:t>5. </a:t>
            </a:r>
            <a:r>
              <a:rPr lang="ko-KR" altLang="en-US"/>
              <a:t>개발환경</a:t>
            </a:r>
            <a:r>
              <a:rPr lang="en-US" altLang="ko-KR"/>
              <a:t>, </a:t>
            </a:r>
            <a:r>
              <a:rPr lang="ko-KR" altLang="en-US"/>
              <a:t>사용 툴</a:t>
            </a:r>
            <a:r>
              <a:rPr lang="en-US" altLang="ko-KR"/>
              <a:t>, </a:t>
            </a:r>
            <a:r>
              <a:rPr lang="ko-KR" altLang="en-US"/>
              <a:t>참고자료</a:t>
            </a:r>
            <a:endParaRPr lang="en-US" altLang="ko-KR"/>
          </a:p>
          <a:p>
            <a:pPr rtl="0"/>
            <a:endParaRPr lang="en-US" altLang="ja-JP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/>
              <a:t>목차</a:t>
            </a:r>
            <a:endParaRPr lang="ko"/>
          </a:p>
        </p:txBody>
      </p:sp>
    </p:spTree>
    <p:extLst>
      <p:ext uri="{BB962C8B-B14F-4D97-AF65-F5344CB8AC3E}">
        <p14:creationId xmlns:p14="http://schemas.microsoft.com/office/powerpoint/2010/main" val="787225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4" y="1266517"/>
            <a:ext cx="4415482" cy="4163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>
                <a:latin typeface="Malgun Gothic"/>
                <a:ea typeface="Malgun Gothic"/>
              </a:rPr>
              <a:t>안전교육은 실험실 안전을 위해 꼭 이수해야 하는 과목입니다</a:t>
            </a:r>
            <a:r>
              <a:rPr lang="en-US" altLang="ko-KR">
                <a:latin typeface="Malgun Gothic"/>
                <a:ea typeface="Malgun Gothic"/>
              </a:rPr>
              <a:t>. </a:t>
            </a:r>
            <a:r>
              <a:rPr lang="ko-KR" altLang="en-US">
                <a:latin typeface="Malgun Gothic"/>
                <a:ea typeface="Malgun Gothic"/>
              </a:rPr>
              <a:t>하지만 우측 구글 추천 검색어와 검색 결과에서 볼 수 있듯 학생들이 안전교육의 필요성과 흥미를 느끼지 못하고 있는 것을 볼 수 있습니다.</a:t>
            </a:r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/>
              <a:t>1. </a:t>
            </a:r>
            <a:r>
              <a:rPr lang="ko-KR" altLang="en-US"/>
              <a:t>주제 선정 배경 </a:t>
            </a:r>
            <a:r>
              <a:rPr lang="en-US" altLang="ko-KR"/>
              <a:t>– </a:t>
            </a:r>
            <a:r>
              <a:rPr lang="ko-KR" altLang="en-US"/>
              <a:t>기존 안전교육의 문제상황</a:t>
            </a:r>
            <a:endParaRPr lang="en-US" altLang="ko-KR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3ADF67B-64FC-4397-A3B0-8F1A806C4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9361" y="1347050"/>
            <a:ext cx="6161030" cy="41639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4261430-B1D7-44E6-A495-5F5106886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7110" y="3816812"/>
            <a:ext cx="4001790" cy="169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ja-JP"/>
              <a:t>1. </a:t>
            </a:r>
            <a:r>
              <a:rPr lang="ko-KR" altLang="en-US"/>
              <a:t>주제 선정 배경 </a:t>
            </a:r>
            <a:r>
              <a:rPr lang="en-US" altLang="ko-KR"/>
              <a:t>– </a:t>
            </a:r>
            <a:r>
              <a:rPr lang="ko-KR" altLang="en-US"/>
              <a:t>문제 발생의 이유와 해결방안</a:t>
            </a:r>
            <a:endParaRPr lang="ko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8200" y="1988082"/>
            <a:ext cx="4711699" cy="413331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rtl="0"/>
            <a:r>
              <a:rPr lang="ko-KR" altLang="en-US"/>
              <a:t>안전교육은 필수적인 교육이지만 실제 상황에서 겪기 힘든 일이기 때문에 안전불감증에 의해 교육의 필요성을 느끼지 못할 수 있습니다</a:t>
            </a:r>
            <a:r>
              <a:rPr lang="en-US" altLang="ko-KR"/>
              <a:t>.</a:t>
            </a:r>
          </a:p>
          <a:p>
            <a:pPr rtl="0"/>
            <a:r>
              <a:rPr lang="ko-KR" altLang="en-US"/>
              <a:t>시스템의 취약점이 존재하기 때문에 교육을 들어야하는 필요성을 느끼지 못하는 사용자는 부정한 방법으로 교육을 건너뛸 수 있습니다</a:t>
            </a:r>
            <a:r>
              <a:rPr lang="en-US" altLang="ko-KR"/>
              <a:t>.</a:t>
            </a:r>
          </a:p>
          <a:p>
            <a:pPr rtl="0"/>
            <a:r>
              <a:rPr lang="ko-KR" altLang="en-US"/>
              <a:t>내용을 전달하는 방식이 따분하거나 사용자를 귀찮게 하기 때문에 교육에 대한 반발심이 더 커지게 만드는 이유가 됩니다</a:t>
            </a:r>
            <a:r>
              <a:rPr lang="en-US" altLang="ko-KR"/>
              <a:t>.</a:t>
            </a:r>
          </a:p>
          <a:p>
            <a:r>
              <a:rPr lang="en-US" altLang="ko-KR" err="1">
                <a:latin typeface="Malgun Gothic"/>
                <a:ea typeface="Malgun Gothic"/>
              </a:rPr>
              <a:t>수강하는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실험과목에서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일어날만한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위험상황이</a:t>
            </a:r>
            <a:r>
              <a:rPr lang="en-US" altLang="ko-KR">
                <a:latin typeface="Malgun Gothic"/>
                <a:ea typeface="Malgun Gothic"/>
              </a:rPr>
              <a:t> </a:t>
            </a:r>
            <a:r>
              <a:rPr lang="en-US" altLang="ko-KR" err="1">
                <a:latin typeface="Malgun Gothic"/>
                <a:ea typeface="Malgun Gothic"/>
              </a:rPr>
              <a:t>아닌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다른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시나리오의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안전교육을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듣다보니</a:t>
            </a:r>
            <a:r>
              <a:rPr lang="en-US" altLang="ko-KR">
                <a:latin typeface="Malgun Gothic"/>
                <a:ea typeface="Malgun Gothic"/>
              </a:rPr>
              <a:t> </a:t>
            </a:r>
            <a:r>
              <a:rPr lang="en-US" altLang="ko-KR" err="1">
                <a:latin typeface="Malgun Gothic"/>
                <a:ea typeface="Malgun Gothic"/>
              </a:rPr>
              <a:t>학습욕구를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저하시키는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요소가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있습니다</a:t>
            </a:r>
            <a:r>
              <a:rPr lang="en-US" altLang="ko-KR">
                <a:latin typeface="Malgun Gothic"/>
                <a:ea typeface="Malgun Gothic"/>
              </a:rPr>
              <a:t>.</a:t>
            </a:r>
          </a:p>
          <a:p>
            <a:endParaRPr lang="en-US" altLang="ko-KR">
              <a:latin typeface="Malgun Gothic"/>
              <a:ea typeface="Malgun Gothic"/>
            </a:endParaRP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6205" y="1251110"/>
            <a:ext cx="4433046" cy="735207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/>
              <a:t>문제상황</a:t>
            </a:r>
            <a:endParaRPr lang="ko"/>
          </a:p>
        </p:txBody>
      </p: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932749" y="2012389"/>
            <a:ext cx="4585854" cy="4098407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rtl="0"/>
            <a:r>
              <a:rPr lang="en-US" altLang="ko" err="1">
                <a:latin typeface="Malgun Gothic"/>
                <a:ea typeface="Malgun Gothic"/>
              </a:rPr>
              <a:t>VRChat</a:t>
            </a:r>
            <a:r>
              <a:rPr lang="ko-KR" altLang="en-US">
                <a:latin typeface="Malgun Gothic"/>
                <a:ea typeface="Malgun Gothic"/>
              </a:rPr>
              <a:t>을 이용해 </a:t>
            </a:r>
            <a:r>
              <a:rPr lang="en-US" altLang="ko-KR">
                <a:latin typeface="Malgun Gothic"/>
                <a:ea typeface="Malgun Gothic"/>
              </a:rPr>
              <a:t>1</a:t>
            </a:r>
            <a:r>
              <a:rPr lang="ko-KR" altLang="en-US">
                <a:latin typeface="Malgun Gothic"/>
                <a:ea typeface="Malgun Gothic"/>
              </a:rPr>
              <a:t>인칭으로 위험상황을 피교육자에게 제시하면 기존의 방법보다 몰입감이 좋아지게 되어 안전 불감증을 극복할 수 있습니다</a:t>
            </a:r>
            <a:r>
              <a:rPr lang="en-US" altLang="ko-KR">
                <a:latin typeface="Malgun Gothic"/>
                <a:ea typeface="Malgun Gothic"/>
              </a:rPr>
              <a:t>.</a:t>
            </a:r>
          </a:p>
          <a:p>
            <a:pPr rtl="0"/>
            <a:r>
              <a:rPr lang="en-US" altLang="ko">
                <a:latin typeface="Malgun Gothic"/>
                <a:ea typeface="Malgun Gothic"/>
              </a:rPr>
              <a:t>Check point</a:t>
            </a:r>
            <a:r>
              <a:rPr lang="ko-KR" altLang="en-US">
                <a:latin typeface="Malgun Gothic"/>
                <a:ea typeface="Malgun Gothic"/>
              </a:rPr>
              <a:t>방법을 도입해 중간 지점마다 수행한 과업을 체크해서 교육을 건너뛰는 행위를 방지합니다</a:t>
            </a:r>
            <a:r>
              <a:rPr lang="en-US" altLang="ko-KR">
                <a:latin typeface="Malgun Gothic"/>
                <a:ea typeface="Malgun Gothic"/>
              </a:rPr>
              <a:t>.</a:t>
            </a:r>
          </a:p>
          <a:p>
            <a:pPr rtl="0"/>
            <a:r>
              <a:rPr lang="ko-KR" altLang="en-US">
                <a:latin typeface="Malgun Gothic"/>
                <a:ea typeface="Malgun Gothic"/>
              </a:rPr>
              <a:t>메타버스를 통해 직접 체험하는 방식으로 따분한 교육보다 실습을 통해 상호작용하고 경험하며 학습할 수 있어 학습 기대치가 더 높습니다</a:t>
            </a:r>
            <a:r>
              <a:rPr lang="en-US" altLang="ko-KR">
                <a:latin typeface="Malgun Gothic"/>
                <a:ea typeface="Malgun Gothic"/>
              </a:rPr>
              <a:t>.</a:t>
            </a:r>
          </a:p>
          <a:p>
            <a:r>
              <a:rPr lang="ko-KR" altLang="en-US">
                <a:latin typeface="Malgun Gothic"/>
                <a:ea typeface="Malgun Gothic"/>
              </a:rPr>
              <a:t>실습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ko-KR" altLang="en-US">
                <a:latin typeface="Malgun Gothic"/>
                <a:ea typeface="Malgun Gothic"/>
              </a:rPr>
              <a:t>과목에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맞는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적절한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위험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상황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안전교육을</a:t>
            </a:r>
            <a:r>
              <a:rPr lang="en-US" altLang="ko-KR">
                <a:latin typeface="Malgun Gothic"/>
                <a:ea typeface="Malgun Gothic"/>
              </a:rPr>
              <a:t> </a:t>
            </a:r>
            <a:r>
              <a:rPr lang="en-US" altLang="ko-KR" err="1">
                <a:latin typeface="Malgun Gothic"/>
                <a:ea typeface="Malgun Gothic"/>
              </a:rPr>
              <a:t>체험할</a:t>
            </a:r>
            <a:r>
              <a:rPr lang="en-US" altLang="ko-KR">
                <a:latin typeface="Malgun Gothic"/>
                <a:ea typeface="Malgun Gothic"/>
              </a:rPr>
              <a:t> 수 </a:t>
            </a:r>
            <a:r>
              <a:rPr lang="en-US" altLang="ko-KR" err="1">
                <a:latin typeface="Malgun Gothic"/>
                <a:ea typeface="Malgun Gothic"/>
              </a:rPr>
              <a:t>있도록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en-US" altLang="ko-KR" err="1">
                <a:latin typeface="Malgun Gothic"/>
                <a:ea typeface="Malgun Gothic"/>
              </a:rPr>
              <a:t>설정</a:t>
            </a:r>
            <a:endParaRPr lang="en-US" altLang="ko-KR">
              <a:latin typeface="Malgun Gothic"/>
              <a:ea typeface="Malgun Gothic"/>
            </a:endParaRPr>
          </a:p>
        </p:txBody>
      </p:sp>
      <p:sp>
        <p:nvSpPr>
          <p:cNvPr id="28" name="텍스트 개체 틀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245603"/>
            <a:ext cx="4433046" cy="735207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/>
              <a:t>해결방안</a:t>
            </a:r>
            <a:endParaRPr lang="ko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D4C9F1-8EDC-4213-B723-FE067353AB74}"/>
              </a:ext>
            </a:extLst>
          </p:cNvPr>
          <p:cNvSpPr txBox="1"/>
          <p:nvPr/>
        </p:nvSpPr>
        <p:spPr>
          <a:xfrm>
            <a:off x="4724400" y="3200400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/>
              <a:t>텍스트를 입력하십시오</a:t>
            </a:r>
          </a:p>
        </p:txBody>
      </p:sp>
    </p:spTree>
    <p:extLst>
      <p:ext uri="{BB962C8B-B14F-4D97-AF65-F5344CB8AC3E}">
        <p14:creationId xmlns:p14="http://schemas.microsoft.com/office/powerpoint/2010/main" val="4287865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rtl="0">
              <a:buNone/>
            </a:pPr>
            <a:r>
              <a:rPr lang="en-US" altLang="ko-KR">
                <a:latin typeface="Malgun Gothic"/>
                <a:ea typeface="Malgun Gothic"/>
              </a:rPr>
              <a:t>1.</a:t>
            </a:r>
            <a:r>
              <a:rPr lang="ko-KR" altLang="en-US">
                <a:latin typeface="Malgun Gothic"/>
                <a:ea typeface="Malgun Gothic"/>
              </a:rPr>
              <a:t> 시나리오 구현</a:t>
            </a:r>
            <a:endParaRPr lang="en-US" altLang="ko-KR">
              <a:latin typeface="Malgun Gothic"/>
              <a:ea typeface="Malgun Gothic"/>
            </a:endParaRPr>
          </a:p>
          <a:p>
            <a:r>
              <a:rPr lang="ko-KR" altLang="en-US">
                <a:latin typeface="Malgun Gothic"/>
                <a:ea typeface="Malgun Gothic"/>
              </a:rPr>
              <a:t>각 실험실 상황 별 적절한 시나리오 구현</a:t>
            </a:r>
            <a:endParaRPr lang="en-US" altLang="ko-KR">
              <a:latin typeface="Malgun Gothic"/>
              <a:ea typeface="Malgun Gothic"/>
            </a:endParaRPr>
          </a:p>
          <a:p>
            <a:r>
              <a:rPr lang="ko-KR" altLang="en-US">
                <a:latin typeface="Malgun Gothic"/>
                <a:ea typeface="Malgun Gothic"/>
              </a:rPr>
              <a:t>상황에 따라 올바른</a:t>
            </a:r>
            <a:r>
              <a:rPr lang="en-US" altLang="ko-KR">
                <a:latin typeface="Malgun Gothic"/>
                <a:ea typeface="Malgun Gothic"/>
              </a:rPr>
              <a:t> / </a:t>
            </a:r>
            <a:r>
              <a:rPr lang="ko-KR" altLang="en-US">
                <a:latin typeface="Malgun Gothic"/>
                <a:ea typeface="Malgun Gothic"/>
              </a:rPr>
              <a:t>올바르지 않은 행동 정리</a:t>
            </a:r>
            <a:endParaRPr lang="en-US" altLang="ko-KR">
              <a:latin typeface="Malgun Gothic"/>
              <a:ea typeface="Malgun Gothic"/>
            </a:endParaRPr>
          </a:p>
          <a:p>
            <a:pPr marL="0" indent="0">
              <a:buNone/>
            </a:pPr>
            <a:endParaRPr lang="en-US" altLang="ko-KR"/>
          </a:p>
          <a:p>
            <a:pPr marL="0" indent="0" rtl="0">
              <a:buNone/>
            </a:pPr>
            <a:r>
              <a:rPr lang="en-US" altLang="ko-KR">
                <a:latin typeface="Malgun Gothic"/>
                <a:ea typeface="Malgun Gothic"/>
              </a:rPr>
              <a:t>2. </a:t>
            </a:r>
            <a:r>
              <a:rPr lang="ko-KR" altLang="en-US">
                <a:latin typeface="Malgun Gothic"/>
                <a:ea typeface="Malgun Gothic"/>
              </a:rPr>
              <a:t>오브젝트 구현</a:t>
            </a:r>
            <a:endParaRPr lang="en-US" altLang="ko-KR">
              <a:latin typeface="Malgun Gothic"/>
              <a:ea typeface="Malgun Gothic"/>
            </a:endParaRPr>
          </a:p>
          <a:p>
            <a:r>
              <a:rPr lang="ko-KR" altLang="en-US">
                <a:latin typeface="Malgun Gothic"/>
                <a:ea typeface="Malgun Gothic"/>
              </a:rPr>
              <a:t>시나리오에 맞는 실험실 오브젝트 제작</a:t>
            </a:r>
            <a:endParaRPr lang="en-US" altLang="ko-KR">
              <a:latin typeface="Malgun Gothic"/>
              <a:ea typeface="Malgun Gothic"/>
            </a:endParaRPr>
          </a:p>
          <a:p>
            <a:r>
              <a:rPr lang="ko-KR" altLang="en-US">
                <a:latin typeface="Malgun Gothic"/>
                <a:ea typeface="Malgun Gothic"/>
              </a:rPr>
              <a:t>실험실별 적절한 소품 오브젝트 구현</a:t>
            </a:r>
            <a:endParaRPr lang="en-US" altLang="ko-KR">
              <a:latin typeface="Malgun Gothic"/>
              <a:ea typeface="Malgun Gothic"/>
            </a:endParaRPr>
          </a:p>
          <a:p>
            <a:pPr marL="0" indent="0" rtl="0">
              <a:buNone/>
            </a:pPr>
            <a:endParaRPr lang="en-US" altLang="ko-KR"/>
          </a:p>
          <a:p>
            <a:pPr rtl="0"/>
            <a:endParaRPr lang="en-US" altLang="ko-KR"/>
          </a:p>
          <a:p>
            <a:pPr rtl="0"/>
            <a:endParaRPr lang="en-US" altLang="ja-JP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/>
              <a:t>2. </a:t>
            </a:r>
            <a:r>
              <a:rPr lang="ko-KR" altLang="en-US"/>
              <a:t>구현 예정 기능</a:t>
            </a:r>
            <a:endParaRPr lang="en-US" altLang="ko-K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542887-F364-4950-9803-27CF62CCCBDA}"/>
              </a:ext>
            </a:extLst>
          </p:cNvPr>
          <p:cNvSpPr txBox="1"/>
          <p:nvPr/>
        </p:nvSpPr>
        <p:spPr>
          <a:xfrm>
            <a:off x="6549234" y="1127195"/>
            <a:ext cx="5376066" cy="2298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250000"/>
              </a:lnSpc>
              <a:buNone/>
            </a:pPr>
            <a:r>
              <a:rPr lang="en-US" altLang="ko-KR" sz="15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15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액션 트리거 구현</a:t>
            </a:r>
            <a:endParaRPr lang="en-US" altLang="ko-KR" sz="150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2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ko-KR" altLang="en-US" sz="15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체크포인트 구현</a:t>
            </a:r>
            <a:endParaRPr lang="en-US" altLang="ko-KR" sz="150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rtl="0">
              <a:lnSpc>
                <a:spcPct val="2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ko-KR" altLang="en-US" sz="15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소품간 상호작용 액션 트리거</a:t>
            </a:r>
            <a:endParaRPr lang="en-US" altLang="ko-KR" sz="150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rtl="0">
              <a:lnSpc>
                <a:spcPct val="2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ko-KR" altLang="en-US" sz="15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안전교육 시나리오에 맞는 위험상황 발생 트리거</a:t>
            </a:r>
            <a:endParaRPr lang="en-US" altLang="ko-KR" sz="150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1907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ja-JP"/>
              <a:t>2. </a:t>
            </a:r>
            <a:r>
              <a:rPr lang="ko-KR" altLang="en-US"/>
              <a:t>구현 예정 기능</a:t>
            </a:r>
            <a:endParaRPr lang="ko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8201" y="1988082"/>
            <a:ext cx="4585854" cy="30939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>
                <a:latin typeface="Malgun Gothic"/>
                <a:ea typeface="Malgun Gothic"/>
              </a:rPr>
              <a:t>실제 학교 실험실의 모습을 3D로 구현하여 가상환경을 통해 현실감 있는 실험안전교육으로 학생들이 안전교육에 집중할 수 있도록 함</a:t>
            </a:r>
          </a:p>
          <a:p>
            <a:r>
              <a:rPr lang="ko-KR">
                <a:latin typeface="Malgun Gothic"/>
                <a:ea typeface="Malgun Gothic"/>
              </a:rPr>
              <a:t>시나리오에 맞는 실험실 오브젝트와 소품 오브젝트 구현</a:t>
            </a:r>
            <a:endParaRPr lang="ko-KR" altLang="en-US">
              <a:latin typeface="Malgun Gothic"/>
              <a:ea typeface="Malgun Gothic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996826-1AC8-423A-9D47-AF7CC8B1628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910CD4-057F-4909-BE7C-A74663A57C8B}" type="datetime1">
              <a:rPr lang="ko-KR" altLang="en-US" smtClean="0"/>
              <a:t>2021-09-26</a:t>
            </a:fld>
            <a:endParaRPr 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F37C9C01-7E8D-4B32-ADD9-1E10BE1CB0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632" y="1454490"/>
            <a:ext cx="4433046" cy="735207"/>
          </a:xfrm>
        </p:spPr>
        <p:txBody>
          <a:bodyPr/>
          <a:lstStyle/>
          <a:p>
            <a:r>
              <a:rPr lang="ko-KR" altLang="en-US">
                <a:latin typeface="Batang"/>
                <a:ea typeface="Batang"/>
              </a:rPr>
              <a:t>3D 가상 환경의 실험실 구현</a:t>
            </a:r>
            <a:endParaRPr lang="ko-KR" altLang="en-US"/>
          </a:p>
        </p:txBody>
      </p:sp>
      <p:pic>
        <p:nvPicPr>
          <p:cNvPr id="6" name="그림 7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8290B239-F49A-4D30-917F-5B73D84BE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471" y="622872"/>
            <a:ext cx="4950372" cy="2805963"/>
          </a:xfrm>
          <a:prstGeom prst="rect">
            <a:avLst/>
          </a:prstGeom>
        </p:spPr>
      </p:pic>
      <p:pic>
        <p:nvPicPr>
          <p:cNvPr id="11" name="그림 11" descr="스포츠, 운동경기, 실내이(가) 표시된 사진&#10;&#10;자동 생성된 설명">
            <a:extLst>
              <a:ext uri="{FF2B5EF4-FFF2-40B4-BE49-F238E27FC236}">
                <a16:creationId xmlns:a16="http://schemas.microsoft.com/office/drawing/2014/main" id="{80B3D919-B634-4585-A398-FB6289320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3797" y="3429287"/>
            <a:ext cx="4950372" cy="292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400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ja-JP"/>
              <a:t>2. </a:t>
            </a:r>
            <a:r>
              <a:rPr lang="ko-KR" altLang="en-US"/>
              <a:t>구현 예정 기능</a:t>
            </a:r>
            <a:endParaRPr lang="ko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20883" y="2507627"/>
            <a:ext cx="4585854" cy="30939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>
                <a:latin typeface="Malgun Gothic"/>
                <a:ea typeface="Malgun Gothic"/>
              </a:rPr>
              <a:t>실험실에서 일어날 수 있는 위험상황을 교육의 진행상황에 맞춰 적절한 트리거 발동</a:t>
            </a:r>
            <a:endParaRPr lang="ko-KR"/>
          </a:p>
          <a:p>
            <a:r>
              <a:rPr lang="ko-KR" altLang="en-US">
                <a:latin typeface="Malgun Gothic"/>
                <a:ea typeface="Malgun Gothic"/>
              </a:rPr>
              <a:t>시나리오를 따라 위험상황을 해결해 나갈 수 있게 동작을 구현</a:t>
            </a:r>
            <a:endParaRPr lang="ko-KR"/>
          </a:p>
        </p:txBody>
      </p:sp>
      <p:pic>
        <p:nvPicPr>
          <p:cNvPr id="3" name="그림 3" descr="실내, 천장, 테이블, 가구이(가) 표시된 사진&#10;&#10;자동 생성된 설명">
            <a:extLst>
              <a:ext uri="{FF2B5EF4-FFF2-40B4-BE49-F238E27FC236}">
                <a16:creationId xmlns:a16="http://schemas.microsoft.com/office/drawing/2014/main" id="{0E699E85-F3FA-4000-86AF-469532F9A312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6496503" y="573373"/>
            <a:ext cx="4881457" cy="2723549"/>
          </a:xfr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996826-1AC8-423A-9D47-AF7CC8B1628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A910CD4-057F-4909-BE7C-A74663A57C8B}" type="datetime1">
              <a:rPr lang="ko-KR" altLang="en-US" smtClean="0"/>
              <a:t>2021-09-26</a:t>
            </a:fld>
            <a:endParaRPr lang="en-US"/>
          </a:p>
        </p:txBody>
      </p:sp>
      <p:pic>
        <p:nvPicPr>
          <p:cNvPr id="4" name="그림 4" descr="실내, 천장, 작업대이(가) 표시된 사진&#10;&#10;자동 생성된 설명">
            <a:extLst>
              <a:ext uri="{FF2B5EF4-FFF2-40B4-BE49-F238E27FC236}">
                <a16:creationId xmlns:a16="http://schemas.microsoft.com/office/drawing/2014/main" id="{904DF0C6-2BD1-4D4A-B813-B7BB99B04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8686" y="3426311"/>
            <a:ext cx="4878503" cy="2732074"/>
          </a:xfrm>
          <a:prstGeom prst="rect">
            <a:avLst/>
          </a:prstGeom>
        </p:spPr>
      </p:pic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F37C9C01-7E8D-4B32-ADD9-1E10BE1CB0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>
                <a:solidFill>
                  <a:srgbClr val="FF0000"/>
                </a:solidFill>
                <a:latin typeface="Malgun Gothic"/>
                <a:ea typeface="Malgun Gothic"/>
              </a:rPr>
              <a:t>액션 트리거 구현</a:t>
            </a:r>
            <a:endParaRPr lang="ko-KR" b="0">
              <a:solidFill>
                <a:srgbClr val="FF0000"/>
              </a:solidFill>
              <a:latin typeface="Malgun Gothic"/>
              <a:ea typeface="Malgun Gothic"/>
            </a:endParaRPr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F70DA4FB-ED62-4018-805F-49461D5DB69D}"/>
              </a:ext>
            </a:extLst>
          </p:cNvPr>
          <p:cNvSpPr/>
          <p:nvPr/>
        </p:nvSpPr>
        <p:spPr>
          <a:xfrm>
            <a:off x="6979364" y="2939795"/>
            <a:ext cx="3913910" cy="796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시나리오에 따른 </a:t>
            </a:r>
            <a:endParaRPr lang="ko-KR"/>
          </a:p>
          <a:p>
            <a:pPr algn="ctr"/>
            <a:r>
              <a:rPr lang="ko-KR" altLang="en-US"/>
              <a:t>위험 상황 발생</a:t>
            </a:r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818213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CE8ECFF2-7EEB-4290-88AB-F8989E7285DD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182656453"/>
              </p:ext>
            </p:extLst>
          </p:nvPr>
        </p:nvGraphicFramePr>
        <p:xfrm>
          <a:off x="442567" y="1310722"/>
          <a:ext cx="11298933" cy="46177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17365">
                  <a:extLst>
                    <a:ext uri="{9D8B030D-6E8A-4147-A177-3AD203B41FA5}">
                      <a16:colId xmlns:a16="http://schemas.microsoft.com/office/drawing/2014/main" val="3894977194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3344991915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3800207731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1102762796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709194233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963248118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3250800010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80679456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1321594552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2022194489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3430933475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4097383136"/>
                    </a:ext>
                  </a:extLst>
                </a:gridCol>
                <a:gridCol w="723464">
                  <a:extLst>
                    <a:ext uri="{9D8B030D-6E8A-4147-A177-3AD203B41FA5}">
                      <a16:colId xmlns:a16="http://schemas.microsoft.com/office/drawing/2014/main" val="5705150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4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5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6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7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8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9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10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11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12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13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14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15</a:t>
                      </a:r>
                      <a:r>
                        <a:rPr lang="ko-KR" altLang="en-US"/>
                        <a:t>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643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Proposal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976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Requirement</a:t>
                      </a:r>
                      <a:r>
                        <a:rPr lang="ko-KR" altLang="en-US"/>
                        <a:t> </a:t>
                      </a:r>
                      <a:r>
                        <a:rPr lang="en-US" altLang="ko-KR"/>
                        <a:t>specification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107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Design</a:t>
                      </a:r>
                      <a:r>
                        <a:rPr lang="ko-KR" altLang="en-US"/>
                        <a:t> </a:t>
                      </a:r>
                      <a:r>
                        <a:rPr lang="en-US" altLang="ko-KR"/>
                        <a:t>Specification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380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시나리오 작성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8411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실험실</a:t>
                      </a:r>
                      <a:r>
                        <a:rPr lang="en-US" altLang="ko-KR"/>
                        <a:t>, </a:t>
                      </a:r>
                      <a:r>
                        <a:rPr lang="ko-KR" altLang="en-US"/>
                        <a:t>소품 오브젝트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556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소품간 액션 트리거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679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시나리오 액션 트리거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7833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위험상황 발생 트리거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7931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/>
                        <a:t>안전교육 </a:t>
                      </a:r>
                      <a:r>
                        <a:rPr lang="en-US" altLang="ko-KR"/>
                        <a:t>DB</a:t>
                      </a:r>
                      <a:r>
                        <a:rPr lang="ko-KR" altLang="en-US"/>
                        <a:t>와 연결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highlight>
                          <a:srgbClr val="00FFFF"/>
                        </a:highlight>
                      </a:endParaRPr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highlight>
                          <a:srgbClr val="00FFFF"/>
                        </a:highlight>
                      </a:endParaRPr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4919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오류 검사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accent6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0572755"/>
                  </a:ext>
                </a:extLst>
              </a:tr>
            </a:tbl>
          </a:graphicData>
        </a:graphic>
      </p:graphicFrame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/>
              <a:t>3. </a:t>
            </a:r>
            <a:r>
              <a:rPr lang="ko-KR" altLang="en-US"/>
              <a:t>프로젝트 계획 </a:t>
            </a:r>
            <a:r>
              <a:rPr lang="en-US" altLang="ko-KR"/>
              <a:t>- </a:t>
            </a:r>
            <a:r>
              <a:rPr lang="ko-KR" altLang="en-US"/>
              <a:t>일정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40957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0263" y="1266516"/>
            <a:ext cx="10532281" cy="4495765"/>
          </a:xfrm>
        </p:spPr>
        <p:txBody>
          <a:bodyPr rtlCol="0"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백엔드</a:t>
            </a:r>
            <a:r>
              <a:rPr lang="ko-KR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– 	</a:t>
            </a:r>
            <a:r>
              <a:rPr lang="en-US" altLang="ko-KR" sz="1800" kern="10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vrchat</a:t>
            </a:r>
            <a:r>
              <a:rPr lang="en-US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연동 김재윤</a:t>
            </a:r>
            <a:endParaRPr lang="en-US" altLang="ko-KR" sz="1800" kern="100">
              <a:latin typeface="Malgun Gothic" panose="020B0503020000020004" pitchFamily="34" charset="-127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		DB</a:t>
            </a:r>
            <a:r>
              <a:rPr lang="ko-KR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구축 한영진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오브젝트 </a:t>
            </a:r>
            <a:r>
              <a:rPr lang="en-US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– 	</a:t>
            </a:r>
            <a:r>
              <a:rPr lang="ko-KR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실험실 환경 구성 강승목</a:t>
            </a:r>
            <a:endParaRPr lang="en-US" altLang="ko-KR" sz="1800" kern="100">
              <a:latin typeface="Malgun Gothic" panose="020B0503020000020004" pitchFamily="34" charset="-127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		</a:t>
            </a:r>
            <a:r>
              <a:rPr lang="ko-KR" altLang="en-US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시나리오 소품 구성 </a:t>
            </a:r>
            <a:r>
              <a:rPr lang="ko-KR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김진성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액션 트리거 </a:t>
            </a:r>
            <a:r>
              <a:rPr lang="en-US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– </a:t>
            </a:r>
            <a:r>
              <a:rPr lang="ko-KR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안전교육 시나리오 작성 손병호</a:t>
            </a:r>
            <a:r>
              <a:rPr lang="en-US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, </a:t>
            </a:r>
            <a:endParaRPr lang="en-US" altLang="ko-KR" sz="1800" kern="100">
              <a:latin typeface="Malgun Gothic" panose="020B0503020000020004" pitchFamily="34" charset="-127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		</a:t>
            </a:r>
            <a:r>
              <a:rPr lang="ko-KR" altLang="en-US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시나리오 </a:t>
            </a:r>
            <a:r>
              <a:rPr lang="ko-KR" altLang="en-US" sz="1800" kern="100"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액션 </a:t>
            </a:r>
            <a:r>
              <a:rPr lang="ko-KR" altLang="en-US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트리거 </a:t>
            </a:r>
            <a:r>
              <a:rPr lang="ko-KR" altLang="ko-KR" sz="1800" kern="10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Times New Roman" panose="02020603050405020304" pitchFamily="18" charset="0"/>
              </a:rPr>
              <a:t>김예준</a:t>
            </a:r>
          </a:p>
          <a:p>
            <a:pPr rtl="0"/>
            <a:endParaRPr lang="en-US" altLang="ja-JP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/>
              <a:t>3. </a:t>
            </a:r>
            <a:r>
              <a:rPr lang="ko-KR" altLang="en-US"/>
              <a:t>프로젝트 계획 </a:t>
            </a:r>
            <a:r>
              <a:rPr lang="en-US" altLang="ko-KR"/>
              <a:t>– </a:t>
            </a:r>
            <a:r>
              <a:rPr lang="ko-KR" altLang="en-US"/>
              <a:t>업무 분담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39577699"/>
      </p:ext>
    </p:extLst>
  </p:cSld>
  <p:clrMapOvr>
    <a:masterClrMapping/>
  </p:clrMapOvr>
</p:sld>
</file>

<file path=ppt/theme/theme1.xml><?xml version="1.0" encoding="utf-8"?>
<a:theme xmlns:a="http://schemas.openxmlformats.org/drawingml/2006/main" name="대담한 기술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422_TF78318446" id="{E656670E-728F-4CCD-9258-F39EE3B24C42}" vid="{127CAC36-0320-46BF-B965-FB6470B0E337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{8E30172C-A631-48F0-B746-E3B2706282DB}tf78318446_win32</Template>
  <TotalTime>0</TotalTime>
  <Words>692</Words>
  <Application>Microsoft Office PowerPoint</Application>
  <PresentationFormat>와이드스크린</PresentationFormat>
  <Paragraphs>115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Meiryo UI</vt:lpstr>
      <vt:lpstr>Malgun Gothic</vt:lpstr>
      <vt:lpstr>Malgun Gothic</vt:lpstr>
      <vt:lpstr>Batang</vt:lpstr>
      <vt:lpstr>Arial</vt:lpstr>
      <vt:lpstr>Calibri</vt:lpstr>
      <vt:lpstr>대담한 기술</vt:lpstr>
      <vt:lpstr>Software engineering -team project</vt:lpstr>
      <vt:lpstr>목차</vt:lpstr>
      <vt:lpstr>1. 주제 선정 배경 – 기존 안전교육의 문제상황</vt:lpstr>
      <vt:lpstr>1. 주제 선정 배경 – 문제 발생의 이유와 해결방안</vt:lpstr>
      <vt:lpstr>2. 구현 예정 기능</vt:lpstr>
      <vt:lpstr>2. 구현 예정 기능</vt:lpstr>
      <vt:lpstr>2. 구현 예정 기능</vt:lpstr>
      <vt:lpstr>3. 프로젝트 계획 - 일정</vt:lpstr>
      <vt:lpstr>3. 프로젝트 계획 – 업무 분담</vt:lpstr>
      <vt:lpstr>4. 기대효과</vt:lpstr>
      <vt:lpstr>5. 개발환경, 사용 툴, 참고자료 - 개발환경</vt:lpstr>
      <vt:lpstr>5. 개발환경, 사용 툴, 참고자료 - 참고자료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 -team project</dc:title>
  <dc:creator>강승목</dc:creator>
  <cp:lastModifiedBy>한영진</cp:lastModifiedBy>
  <cp:revision>5</cp:revision>
  <dcterms:created xsi:type="dcterms:W3CDTF">2021-09-22T12:55:51Z</dcterms:created>
  <dcterms:modified xsi:type="dcterms:W3CDTF">2021-09-26T11:43:56Z</dcterms:modified>
</cp:coreProperties>
</file>

<file path=docProps/thumbnail.jpeg>
</file>